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3" r:id="rId2"/>
    <p:sldId id="294" r:id="rId3"/>
    <p:sldId id="296" r:id="rId4"/>
    <p:sldId id="295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5" r:id="rId23"/>
    <p:sldId id="291" r:id="rId2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151" autoAdjust="0"/>
  </p:normalViewPr>
  <p:slideViewPr>
    <p:cSldViewPr>
      <p:cViewPr varScale="1">
        <p:scale>
          <a:sx n="72" d="100"/>
          <a:sy n="72" d="100"/>
        </p:scale>
        <p:origin x="-456" y="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578CB-A7A9-40DC-9CCA-173EEDBE77E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0A15D-2F32-4A6E-9032-D5F0B1AB92C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434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L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0A15D-2F32-4A6E-9032-D5F0B1AB92C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sk-SK" sz="1800" dirty="0" smtClean="0"/>
              <a:t>V</a:t>
            </a:r>
            <a:r>
              <a:rPr lang="sk-SK" sz="1800" b="1" dirty="0" smtClean="0">
                <a:solidFill>
                  <a:srgbClr val="FF0000"/>
                </a:solidFill>
              </a:rPr>
              <a:t> stĺpci č.I. </a:t>
            </a:r>
            <a:r>
              <a:rPr lang="sk-SK" sz="1800" dirty="0" smtClean="0"/>
              <a:t>vidíme, že ak máme zvýšenú hladinu Hcy v krvi, tak sa jeho toxicita zvyšuje, a to sa prejavuje poruchami v  </a:t>
            </a:r>
            <a:r>
              <a:rPr lang="sk-SK" sz="1800" b="1" dirty="0" smtClean="0">
                <a:solidFill>
                  <a:srgbClr val="FF0000"/>
                </a:solidFill>
              </a:rPr>
              <a:t>stĺpci č.II. </a:t>
            </a:r>
            <a:r>
              <a:rPr lang="sk-SK" sz="1800" b="1" dirty="0" smtClean="0"/>
              <a:t>,</a:t>
            </a:r>
            <a:r>
              <a:rPr lang="sk-SK" sz="1800" b="1" dirty="0" smtClean="0">
                <a:solidFill>
                  <a:srgbClr val="FF0000"/>
                </a:solidFill>
              </a:rPr>
              <a:t> </a:t>
            </a:r>
            <a:r>
              <a:rPr lang="sk-SK" sz="1800" dirty="0" smtClean="0"/>
              <a:t>a to ešte človek necíti a lekári to neriešia...</a:t>
            </a:r>
          </a:p>
          <a:p>
            <a:endParaRPr lang="sk-SK" sz="1800" dirty="0" smtClean="0"/>
          </a:p>
          <a:p>
            <a:r>
              <a:rPr lang="sk-SK" sz="1800" dirty="0" smtClean="0"/>
              <a:t>Skôr, či neskôr sa tieto poruchy prejavia v </a:t>
            </a:r>
            <a:r>
              <a:rPr lang="sk-SK" sz="1800" b="1" dirty="0" smtClean="0">
                <a:solidFill>
                  <a:srgbClr val="FF0000"/>
                </a:solidFill>
              </a:rPr>
              <a:t>stĺpci č.III.  </a:t>
            </a:r>
            <a:r>
              <a:rPr lang="sk-SK" sz="1800" dirty="0" smtClean="0"/>
              <a:t>ako rôzne ochorenia...    Tieto symptómy je zdravotníctvo schopné už diagnostikovať.      Všimnite si ale, že v prvých dvoch stĺpcoch, čo je prevencia, sa neodvíja žiadna</a:t>
            </a:r>
          </a:p>
          <a:p>
            <a:r>
              <a:rPr lang="sk-SK" sz="1800" dirty="0" smtClean="0"/>
              <a:t>činnosť zdravotníctva.</a:t>
            </a:r>
          </a:p>
          <a:p>
            <a:r>
              <a:rPr lang="sk-SK" sz="1800" dirty="0" smtClean="0"/>
              <a:t>Je obrovský rozdiel v naplnení biochem.zdravia medzi prevenciou (stĺpec č.I.)</a:t>
            </a:r>
            <a:r>
              <a:rPr lang="sk-SK" sz="1800" baseline="0" dirty="0" smtClean="0"/>
              <a:t> </a:t>
            </a:r>
            <a:r>
              <a:rPr lang="sk-SK" sz="1800" dirty="0" smtClean="0"/>
              <a:t>a tým, čo pacienti dostávajú (v stĺpci č.III.) – chemické lieky.</a:t>
            </a:r>
            <a:r>
              <a:rPr lang="sk-SK" sz="1800" baseline="0" dirty="0" smtClean="0"/>
              <a:t>    </a:t>
            </a:r>
            <a:r>
              <a:rPr lang="sk-SK" sz="1800" dirty="0" smtClean="0"/>
              <a:t>Oni sa k biochem.zdraviu nemôžu dostať,  lebo tretí stĺpec nie je jeho súčasťou!</a:t>
            </a:r>
          </a:p>
          <a:p>
            <a:r>
              <a:rPr lang="sk-SK" sz="1800" dirty="0" smtClean="0"/>
              <a:t>To je predsa dôsledok poruchy... </a:t>
            </a:r>
            <a:endParaRPr lang="de-LU" sz="1800" dirty="0" smtClean="0"/>
          </a:p>
          <a:p>
            <a:endParaRPr lang="de-L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0A15D-2F32-4A6E-9032-D5F0B1AB92C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4BC6-3A5C-4BB6-989D-9380E2180FE8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BECB-EFEF-43CB-A571-060F347F55A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785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B4BC6-3A5C-4BB6-989D-9380E2180FE8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BBECB-EFEF-43CB-A571-060F347F55A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143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rafik 4"/>
          <p:cNvPicPr/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extfeld 6"/>
          <p:cNvSpPr txBox="1"/>
          <p:nvPr/>
        </p:nvSpPr>
        <p:spPr>
          <a:xfrm>
            <a:off x="228600" y="1657350"/>
            <a:ext cx="8763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>
                <a:solidFill>
                  <a:srgbClr val="0070C0"/>
                </a:solidFill>
              </a:rPr>
              <a:t>    </a:t>
            </a:r>
            <a:r>
              <a:rPr lang="sk-SK" sz="3200" b="1" dirty="0" smtClean="0">
                <a:solidFill>
                  <a:srgbClr val="0070C0"/>
                </a:solidFill>
              </a:rPr>
              <a:t>Príčiny stárnutia  a civilizačných ochorení,  </a:t>
            </a:r>
            <a:r>
              <a:rPr lang="sk-SK" sz="2400" dirty="0" smtClean="0"/>
              <a:t>alebo</a:t>
            </a:r>
          </a:p>
          <a:p>
            <a:endParaRPr lang="sk-SK" sz="2800" dirty="0" smtClean="0">
              <a:solidFill>
                <a:srgbClr val="0070C0"/>
              </a:solidFill>
            </a:endParaRPr>
          </a:p>
          <a:p>
            <a:r>
              <a:rPr lang="sk-SK" sz="2400" b="1" dirty="0" smtClean="0">
                <a:solidFill>
                  <a:srgbClr val="0070C0"/>
                </a:solidFill>
              </a:rPr>
              <a:t>         </a:t>
            </a:r>
            <a:r>
              <a:rPr lang="sk-SK" sz="2400" dirty="0" smtClean="0"/>
              <a:t>ako pridať k svojemu životu 20 rokov vo vysokej kvalite.</a:t>
            </a:r>
          </a:p>
          <a:p>
            <a:endParaRPr lang="sk-SK" sz="2400" b="1" dirty="0" smtClean="0">
              <a:solidFill>
                <a:srgbClr val="0070C0"/>
              </a:solidFill>
            </a:endParaRPr>
          </a:p>
          <a:p>
            <a:r>
              <a:rPr lang="sk-SK" sz="2400" b="1" dirty="0" smtClean="0">
                <a:solidFill>
                  <a:srgbClr val="0070C0"/>
                </a:solidFill>
              </a:rPr>
              <a:t>                            </a:t>
            </a:r>
            <a:r>
              <a:rPr lang="sk-SK" sz="2400" dirty="0" smtClean="0"/>
              <a:t>Pretože, je normálne byť zdravý.</a:t>
            </a:r>
            <a:endParaRPr lang="de-LU" sz="2400" dirty="0" smtClean="0"/>
          </a:p>
          <a:p>
            <a:endParaRPr lang="de-L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extfeld 6"/>
          <p:cNvSpPr txBox="1"/>
          <p:nvPr/>
        </p:nvSpPr>
        <p:spPr>
          <a:xfrm>
            <a:off x="228600" y="74295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Srdcový infarkt (myocardu)</a:t>
            </a:r>
          </a:p>
          <a:p>
            <a:r>
              <a:rPr lang="sk-SK" sz="2000" dirty="0" smtClean="0"/>
              <a:t>Krvné zrazeniny a pláty v tepnách zabránia prísunu kyslíka k srdcu, čo spôsobí, že</a:t>
            </a:r>
          </a:p>
          <a:p>
            <a:r>
              <a:rPr lang="sk-SK" sz="2000" dirty="0" smtClean="0"/>
              <a:t>časť srdcového tkaniva odumrie.</a:t>
            </a:r>
          </a:p>
          <a:p>
            <a:r>
              <a:rPr lang="sk-SK" sz="2400" dirty="0" smtClean="0">
                <a:solidFill>
                  <a:srgbClr val="FF0000"/>
                </a:solidFill>
              </a:rPr>
              <a:t>NO</a:t>
            </a:r>
            <a:r>
              <a:rPr lang="sk-SK" sz="2000" dirty="0" smtClean="0"/>
              <a:t> – chráni pred infarktom tým, že znižuje krvný tlak a cholesterol a zlepšuje</a:t>
            </a:r>
          </a:p>
          <a:p>
            <a:r>
              <a:rPr lang="sk-SK" sz="2000" dirty="0" smtClean="0"/>
              <a:t>krvný obeh. </a:t>
            </a:r>
          </a:p>
          <a:p>
            <a:endParaRPr lang="sk-SK" sz="2400" b="1" dirty="0" smtClean="0">
              <a:solidFill>
                <a:srgbClr val="0070C0"/>
              </a:solidFill>
            </a:endParaRPr>
          </a:p>
          <a:p>
            <a:r>
              <a:rPr lang="sk-SK" sz="2400" b="1" dirty="0" smtClean="0">
                <a:solidFill>
                  <a:srgbClr val="0070C0"/>
                </a:solidFill>
              </a:rPr>
              <a:t>Mozgová mŕtvica</a:t>
            </a:r>
          </a:p>
          <a:p>
            <a:r>
              <a:rPr lang="sk-SK" sz="2000" dirty="0" smtClean="0"/>
              <a:t>Krvná zrazenina sa zachytí v cievach idúcich k mozgu. Výsledkom je poškodenie</a:t>
            </a:r>
          </a:p>
          <a:p>
            <a:r>
              <a:rPr lang="sk-SK" sz="2000" dirty="0" smtClean="0"/>
              <a:t>mozgu, invalidita a aj smrť.</a:t>
            </a:r>
          </a:p>
          <a:p>
            <a:r>
              <a:rPr lang="sk-SK" sz="2400" dirty="0" smtClean="0">
                <a:solidFill>
                  <a:srgbClr val="FF0000"/>
                </a:solidFill>
              </a:rPr>
              <a:t>NO</a:t>
            </a:r>
            <a:r>
              <a:rPr lang="sk-SK" sz="2000" dirty="0" smtClean="0"/>
              <a:t> – má dve hlavné zbrane:</a:t>
            </a:r>
          </a:p>
          <a:p>
            <a:r>
              <a:rPr lang="sk-SK" sz="2000" dirty="0" smtClean="0"/>
              <a:t>1-pôsobí ako prevencia proti tvorbe krv.zrazenín.</a:t>
            </a:r>
          </a:p>
          <a:p>
            <a:r>
              <a:rPr lang="sk-SK" sz="2000" dirty="0" smtClean="0"/>
              <a:t>2-zabraňuje vytváraniu plátov v cievach.</a:t>
            </a:r>
            <a:endParaRPr lang="de-LU" sz="2000" dirty="0"/>
          </a:p>
        </p:txBody>
      </p:sp>
      <p:pic>
        <p:nvPicPr>
          <p:cNvPr id="8" name="Grafik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3951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feld 5"/>
          <p:cNvSpPr txBox="1"/>
          <p:nvPr/>
        </p:nvSpPr>
        <p:spPr>
          <a:xfrm>
            <a:off x="152400" y="133350"/>
            <a:ext cx="8991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Cholesterol</a:t>
            </a:r>
          </a:p>
          <a:p>
            <a:r>
              <a:rPr lang="sk-SK" sz="2000" dirty="0" smtClean="0"/>
              <a:t>Vyskytuje sa v krvi v dvoch formách:</a:t>
            </a:r>
          </a:p>
          <a:p>
            <a:r>
              <a:rPr lang="sk-SK" sz="2000" dirty="0" smtClean="0"/>
              <a:t>1-ako Lipoproteín s nízkou hustotou    (LDL)  „zlý cholesterol“</a:t>
            </a:r>
          </a:p>
          <a:p>
            <a:r>
              <a:rPr lang="sk-SK" sz="2000" dirty="0" smtClean="0"/>
              <a:t>2-ako Lipoproteín s vysokou hustotou (HDL) „dobrý cholesterol“</a:t>
            </a:r>
          </a:p>
          <a:p>
            <a:r>
              <a:rPr lang="sk-SK" sz="2000" dirty="0" smtClean="0"/>
              <a:t>LDL sa hromadí v tepnách a HDL  ho odstraňuje...</a:t>
            </a:r>
          </a:p>
          <a:p>
            <a:endParaRPr lang="sk-SK" sz="2000" dirty="0" smtClean="0"/>
          </a:p>
          <a:p>
            <a:r>
              <a:rPr lang="sk-SK" sz="2000" dirty="0" smtClean="0"/>
              <a:t>Možno vám už lekár povedal, že je potrebné znížiť váš krvný tlak, tep a zlepšiť</a:t>
            </a:r>
          </a:p>
          <a:p>
            <a:r>
              <a:rPr lang="sk-SK" sz="2000" dirty="0" smtClean="0"/>
              <a:t>priechodnosť ciev.</a:t>
            </a:r>
          </a:p>
          <a:p>
            <a:r>
              <a:rPr lang="sk-SK" sz="2000" dirty="0" smtClean="0"/>
              <a:t>Lekársky arzenál v boji proti KVO sú väčšinou   </a:t>
            </a:r>
            <a:r>
              <a:rPr lang="sk-SK" sz="2000" dirty="0" smtClean="0">
                <a:solidFill>
                  <a:srgbClr val="0070C0"/>
                </a:solidFill>
              </a:rPr>
              <a:t>statíny,  diuretiká  či  beta-blokátory.</a:t>
            </a:r>
          </a:p>
          <a:p>
            <a:r>
              <a:rPr lang="sk-SK" sz="2000" dirty="0" smtClean="0"/>
              <a:t>Medzi týmito doporučeniami bude asi jedno chýbať....</a:t>
            </a:r>
          </a:p>
          <a:p>
            <a:r>
              <a:rPr lang="sk-SK" sz="2000" dirty="0" smtClean="0"/>
              <a:t>A to je </a:t>
            </a:r>
            <a:r>
              <a:rPr lang="sk-SK" sz="2000" b="1" dirty="0" smtClean="0">
                <a:solidFill>
                  <a:srgbClr val="FF0000"/>
                </a:solidFill>
              </a:rPr>
              <a:t>NO</a:t>
            </a:r>
            <a:r>
              <a:rPr lang="sk-SK" sz="2000" dirty="0" smtClean="0"/>
              <a:t> – zásadná stratégia podporujúca zdravie.</a:t>
            </a:r>
          </a:p>
          <a:p>
            <a:r>
              <a:rPr lang="sk-SK" sz="2000" b="1" dirty="0" smtClean="0">
                <a:solidFill>
                  <a:srgbClr val="FF0000"/>
                </a:solidFill>
              </a:rPr>
              <a:t>NO</a:t>
            </a:r>
            <a:r>
              <a:rPr lang="sk-SK" sz="2000" dirty="0" smtClean="0"/>
              <a:t> – pomáha udržovať pružnosť ciev, lebo je to  </a:t>
            </a:r>
            <a:r>
              <a:rPr lang="sk-SK" sz="2000" dirty="0" smtClean="0">
                <a:solidFill>
                  <a:srgbClr val="0070C0"/>
                </a:solidFill>
              </a:rPr>
              <a:t>„signálna molekula“,  </a:t>
            </a:r>
            <a:r>
              <a:rPr lang="sk-SK" sz="2000" dirty="0" smtClean="0"/>
              <a:t>ktorá</a:t>
            </a:r>
          </a:p>
          <a:p>
            <a:r>
              <a:rPr lang="sk-SK" sz="2000" dirty="0" smtClean="0"/>
              <a:t>oznamuje cievam, že je treba, aby sa rozšírili.</a:t>
            </a:r>
          </a:p>
          <a:p>
            <a:r>
              <a:rPr lang="sk-SK" sz="2000" dirty="0" smtClean="0"/>
              <a:t>Chirurgický zákrok je často rizikový a neúčinný a  Dr.Ignarro získal Nobelovu cenu</a:t>
            </a:r>
          </a:p>
          <a:p>
            <a:r>
              <a:rPr lang="sk-SK" sz="2000" dirty="0" smtClean="0"/>
              <a:t>za to, že nám ukázal iné, účinnejšie riešenie pri KVO a ich prevencii. </a:t>
            </a:r>
          </a:p>
          <a:p>
            <a:endParaRPr lang="de-L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feld 5"/>
          <p:cNvSpPr txBox="1"/>
          <p:nvPr/>
        </p:nvSpPr>
        <p:spPr>
          <a:xfrm>
            <a:off x="152400" y="209550"/>
            <a:ext cx="8839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                                   </a:t>
            </a:r>
            <a:r>
              <a:rPr lang="sk-SK" sz="2400" dirty="0" smtClean="0">
                <a:solidFill>
                  <a:srgbClr val="0070C0"/>
                </a:solidFill>
              </a:rPr>
              <a:t>Ako zavrieť dvere pred KVO ?</a:t>
            </a:r>
          </a:p>
          <a:p>
            <a:r>
              <a:rPr lang="sk-SK" sz="2000" dirty="0" smtClean="0"/>
              <a:t>V priebehu života dochádza k narušovaniu endotelu nezdravým život.štýlom,</a:t>
            </a:r>
          </a:p>
          <a:p>
            <a:r>
              <a:rPr lang="sk-SK" sz="2000" dirty="0" smtClean="0"/>
              <a:t>toxínmi zo život.prostredia a procesom stárnutia.</a:t>
            </a:r>
          </a:p>
          <a:p>
            <a:r>
              <a:rPr lang="sk-SK" sz="2400" b="1" dirty="0" smtClean="0">
                <a:solidFill>
                  <a:srgbClr val="FF0000"/>
                </a:solidFill>
              </a:rPr>
              <a:t>NO</a:t>
            </a:r>
            <a:r>
              <a:rPr lang="sk-SK" sz="2000" dirty="0" smtClean="0"/>
              <a:t> - uvoľnuje a rozširuje cievy, aby krv mohla účinne zásobovať srdce.</a:t>
            </a:r>
          </a:p>
          <a:p>
            <a:r>
              <a:rPr lang="sk-SK" sz="2000" dirty="0" smtClean="0"/>
              <a:t>        - zabraňuje tvorbe krvných zrazenín.</a:t>
            </a:r>
          </a:p>
          <a:p>
            <a:r>
              <a:rPr lang="sk-SK" sz="2000" dirty="0" smtClean="0"/>
              <a:t>        - zabraňuje tvorbe a čistí aterosklerotické pláty v cievach.</a:t>
            </a:r>
          </a:p>
          <a:p>
            <a:r>
              <a:rPr lang="sk-SK" sz="2000" dirty="0" smtClean="0"/>
              <a:t>        - pomáha znižovať LDL.</a:t>
            </a:r>
          </a:p>
          <a:p>
            <a:r>
              <a:rPr lang="sk-SK" sz="2000" dirty="0" smtClean="0"/>
              <a:t>        - pomáha imunit.systému pri ničení infekč.baktérií, vírov a parazitov.</a:t>
            </a:r>
          </a:p>
          <a:p>
            <a:r>
              <a:rPr lang="sk-SK" sz="2000" dirty="0" smtClean="0"/>
              <a:t>        - obmedzuje tvorbu rakovinových buniek.</a:t>
            </a:r>
          </a:p>
          <a:p>
            <a:r>
              <a:rPr lang="sk-SK" sz="2000" dirty="0" smtClean="0"/>
              <a:t>        - pomáha pri fungovaní pamäti.</a:t>
            </a:r>
          </a:p>
          <a:p>
            <a:r>
              <a:rPr lang="sk-SK" sz="2000" dirty="0" smtClean="0"/>
              <a:t>        - je prevencia Alzheimerovej choroby.</a:t>
            </a:r>
          </a:p>
          <a:p>
            <a:r>
              <a:rPr lang="sk-SK" sz="2000" dirty="0" smtClean="0"/>
              <a:t>        - znižuje opuchy pri artritíde.</a:t>
            </a:r>
          </a:p>
          <a:p>
            <a:r>
              <a:rPr lang="sk-SK" sz="2000" dirty="0" smtClean="0"/>
              <a:t>        - bráni rozvoju žalúdočných vredov.</a:t>
            </a:r>
          </a:p>
          <a:p>
            <a:r>
              <a:rPr lang="sk-SK" sz="2000" dirty="0" smtClean="0"/>
              <a:t>        - ako neurotransmiter zvyšuje prekrvovanie genitálií a ich normálnu funkciu.</a:t>
            </a:r>
          </a:p>
          <a:p>
            <a:r>
              <a:rPr lang="sk-SK" sz="2000" dirty="0" smtClean="0"/>
              <a:t>        - je to silný antioxydant (1000x silnejší, ako prírodné antioxydanty). </a:t>
            </a:r>
          </a:p>
          <a:p>
            <a:endParaRPr lang="de-L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hteck 5"/>
          <p:cNvSpPr/>
          <p:nvPr/>
        </p:nvSpPr>
        <p:spPr>
          <a:xfrm>
            <a:off x="228600" y="0"/>
            <a:ext cx="8763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000" b="1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sk-SK" sz="2400" b="1" dirty="0" smtClean="0">
                <a:solidFill>
                  <a:srgbClr val="FF0000"/>
                </a:solidFill>
              </a:rPr>
              <a:t>Homocysteín (Hcy) </a:t>
            </a:r>
            <a:r>
              <a:rPr lang="sk-SK" sz="2000" dirty="0" smtClean="0"/>
              <a:t>-  čo to vlastne je?</a:t>
            </a:r>
          </a:p>
          <a:p>
            <a:endParaRPr lang="sk-SK" dirty="0" smtClean="0"/>
          </a:p>
          <a:p>
            <a:r>
              <a:rPr lang="sk-SK" sz="2000" dirty="0" smtClean="0"/>
              <a:t>Je to toxická aminokyselina, konečný produkt normálnej látkovej premeny, ktorá je   neustála a vzniká každú sekundu v každej našej bunke.</a:t>
            </a:r>
          </a:p>
          <a:p>
            <a:r>
              <a:rPr lang="sk-SK" sz="2000" dirty="0" smtClean="0"/>
              <a:t>Mal by sa rozložiť (metabolizovať) na dve životne dôležité látky:</a:t>
            </a:r>
          </a:p>
          <a:p>
            <a:r>
              <a:rPr lang="sk-SK" dirty="0" smtClean="0"/>
              <a:t>     </a:t>
            </a:r>
            <a:r>
              <a:rPr lang="sk-SK" sz="2000" dirty="0" smtClean="0"/>
              <a:t> </a:t>
            </a:r>
            <a:r>
              <a:rPr lang="sk-SK" sz="2000" b="1" dirty="0" smtClean="0"/>
              <a:t>1 -  S-Adenosyl-Methionin  (SAM)</a:t>
            </a:r>
          </a:p>
          <a:p>
            <a:r>
              <a:rPr lang="sk-SK" sz="2000" dirty="0" smtClean="0"/>
              <a:t>      </a:t>
            </a:r>
            <a:r>
              <a:rPr lang="sk-SK" sz="2000" b="1" dirty="0" smtClean="0"/>
              <a:t>2 – Glutathion</a:t>
            </a:r>
          </a:p>
          <a:p>
            <a:r>
              <a:rPr lang="sk-SK" sz="2000" dirty="0" smtClean="0">
                <a:solidFill>
                  <a:srgbClr val="FF0000"/>
                </a:solidFill>
              </a:rPr>
              <a:t>Ako zabezpečíme, aby Hcy správne metabolizoval?</a:t>
            </a:r>
          </a:p>
          <a:p>
            <a:r>
              <a:rPr lang="sk-SK" sz="2000" dirty="0" smtClean="0"/>
              <a:t>Musíme prijať dostatočné množstvo  </a:t>
            </a:r>
            <a:r>
              <a:rPr lang="sk-SK" sz="2000" dirty="0" smtClean="0">
                <a:solidFill>
                  <a:srgbClr val="0070C0"/>
                </a:solidFill>
              </a:rPr>
              <a:t>Kyseliny listovej </a:t>
            </a:r>
            <a:r>
              <a:rPr lang="sk-SK" sz="2000" dirty="0" smtClean="0"/>
              <a:t>a vitamínov </a:t>
            </a:r>
            <a:r>
              <a:rPr lang="sk-SK" sz="2000" dirty="0" smtClean="0">
                <a:solidFill>
                  <a:srgbClr val="0070C0"/>
                </a:solidFill>
              </a:rPr>
              <a:t>B6</a:t>
            </a:r>
            <a:r>
              <a:rPr lang="sk-SK" sz="2000" dirty="0" smtClean="0"/>
              <a:t>  a  </a:t>
            </a:r>
            <a:r>
              <a:rPr lang="sk-SK" sz="2000" dirty="0" smtClean="0">
                <a:solidFill>
                  <a:srgbClr val="0070C0"/>
                </a:solidFill>
              </a:rPr>
              <a:t>B12 </a:t>
            </a:r>
            <a:r>
              <a:rPr lang="sk-SK" sz="2000" dirty="0" smtClean="0"/>
              <a:t>               a zabezpečiť, aby ich naše telo prijalo a aj na 100% spracovalo.</a:t>
            </a:r>
          </a:p>
          <a:p>
            <a:r>
              <a:rPr lang="sk-SK" sz="2000" dirty="0" smtClean="0"/>
              <a:t>Akonáhle Hcy nemetabolizuje na 100%, tým že je toxický, bunka ho vypudí do krvi</a:t>
            </a:r>
          </a:p>
          <a:p>
            <a:r>
              <a:rPr lang="sk-SK" sz="2000" dirty="0" smtClean="0"/>
              <a:t>a tam jeho hladina stúpa...</a:t>
            </a:r>
          </a:p>
          <a:p>
            <a:r>
              <a:rPr lang="sk-SK" sz="2000" dirty="0" smtClean="0"/>
              <a:t>zvýšená hladina Hcy v krvi = </a:t>
            </a:r>
            <a:r>
              <a:rPr lang="sk-SK" sz="2000" dirty="0" smtClean="0">
                <a:solidFill>
                  <a:srgbClr val="FF0000"/>
                </a:solidFill>
              </a:rPr>
              <a:t>HyperHomocysteínémia</a:t>
            </a:r>
            <a:r>
              <a:rPr lang="sk-SK" sz="2000" dirty="0" smtClean="0"/>
              <a:t>  (HyHcy)</a:t>
            </a:r>
          </a:p>
          <a:p>
            <a:r>
              <a:rPr lang="sk-SK" sz="2000" dirty="0" smtClean="0"/>
              <a:t>a  zvýšený Hcy napáda cievne steny (endotel).</a:t>
            </a:r>
          </a:p>
          <a:p>
            <a:endParaRPr lang="sk-SK" sz="2000" dirty="0" smtClean="0"/>
          </a:p>
          <a:p>
            <a:r>
              <a:rPr lang="sk-SK" sz="2000" b="1" dirty="0" smtClean="0"/>
              <a:t>HyHcy</a:t>
            </a:r>
            <a:r>
              <a:rPr lang="sk-SK" sz="2000" dirty="0" smtClean="0"/>
              <a:t> postihuje aj deti, mládež a športovcov!</a:t>
            </a:r>
          </a:p>
          <a:p>
            <a:endParaRPr lang="sk-SK" sz="2000" dirty="0" smtClean="0"/>
          </a:p>
          <a:p>
            <a:endParaRPr lang="sk-SK" dirty="0" smtClean="0">
              <a:solidFill>
                <a:srgbClr val="0070C0"/>
              </a:solidFill>
            </a:endParaRPr>
          </a:p>
          <a:p>
            <a:endParaRPr lang="de-LU" dirty="0">
              <a:solidFill>
                <a:srgbClr val="0070C0"/>
              </a:solidFill>
            </a:endParaRPr>
          </a:p>
        </p:txBody>
      </p:sp>
      <p:pic>
        <p:nvPicPr>
          <p:cNvPr id="7" name="Grafik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3951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feld 5"/>
          <p:cNvSpPr txBox="1"/>
          <p:nvPr/>
        </p:nvSpPr>
        <p:spPr>
          <a:xfrm>
            <a:off x="152400" y="209550"/>
            <a:ext cx="8763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                                    HyHcy - </a:t>
            </a:r>
            <a:r>
              <a:rPr lang="sk-SK" sz="2000" dirty="0" smtClean="0"/>
              <a:t>zapríčiňuje v tele zápaly, </a:t>
            </a:r>
          </a:p>
          <a:p>
            <a:r>
              <a:rPr lang="sk-SK" sz="2000" dirty="0" smtClean="0"/>
              <a:t>čo postihuje náš mozog, náladu a psychiku. </a:t>
            </a:r>
          </a:p>
          <a:p>
            <a:r>
              <a:rPr lang="sk-SK" sz="2000" dirty="0" smtClean="0"/>
              <a:t>Telo nie je dostatočne zásobené kyslíkom a výživnými látkami, čo spôsobuje</a:t>
            </a:r>
          </a:p>
          <a:p>
            <a:r>
              <a:rPr lang="sk-SK" sz="2000" dirty="0" smtClean="0"/>
              <a:t>nedostatok v orgánoch a bunkách... a zároveň jedy a odpadové látky z buniek</a:t>
            </a:r>
          </a:p>
          <a:p>
            <a:r>
              <a:rPr lang="sk-SK" sz="2000" dirty="0" smtClean="0"/>
              <a:t>nemôžu byť odtransportované a dochádza k prekysleniu a otráveniu bunk.tkaniva,</a:t>
            </a:r>
          </a:p>
          <a:p>
            <a:r>
              <a:rPr lang="sk-SK" sz="2000" dirty="0" smtClean="0"/>
              <a:t>a to znamená obmedzenú funkčnosť.</a:t>
            </a:r>
          </a:p>
          <a:p>
            <a:endParaRPr lang="sk-SK" sz="2000" dirty="0" smtClean="0"/>
          </a:p>
          <a:p>
            <a:r>
              <a:rPr lang="sk-SK" sz="2000" dirty="0" smtClean="0"/>
              <a:t>Nakoľko cievy zásobujú všetky naše orgány, tkanivá, kosti, kĺby, kožu a svaly,</a:t>
            </a:r>
          </a:p>
          <a:p>
            <a:r>
              <a:rPr lang="sk-SK" sz="2000" dirty="0" smtClean="0"/>
              <a:t>je tým pádom postihnuté celé telo!</a:t>
            </a:r>
          </a:p>
          <a:p>
            <a:r>
              <a:rPr lang="sk-SK" sz="2000" dirty="0" smtClean="0"/>
              <a:t>Čiže </a:t>
            </a:r>
            <a:r>
              <a:rPr lang="sk-SK" sz="2000" b="1" dirty="0" smtClean="0">
                <a:solidFill>
                  <a:srgbClr val="0070C0"/>
                </a:solidFill>
              </a:rPr>
              <a:t>HyHcy</a:t>
            </a:r>
            <a:r>
              <a:rPr lang="sk-SK" sz="2000" dirty="0" smtClean="0">
                <a:solidFill>
                  <a:srgbClr val="0070C0"/>
                </a:solidFill>
              </a:rPr>
              <a:t> – </a:t>
            </a:r>
            <a:r>
              <a:rPr lang="sk-SK" sz="2000" dirty="0" smtClean="0"/>
              <a:t>je toho všetkého spúšťač a postihuje všetky naše orgány a začnú sa</a:t>
            </a:r>
          </a:p>
          <a:p>
            <a:r>
              <a:rPr lang="sk-SK" sz="2000" dirty="0" smtClean="0"/>
              <a:t>prejavovať symptómy civilizač.ochorení, ako:</a:t>
            </a:r>
          </a:p>
          <a:p>
            <a:r>
              <a:rPr lang="sk-SK" sz="2000" dirty="0" smtClean="0">
                <a:solidFill>
                  <a:srgbClr val="0070C0"/>
                </a:solidFill>
              </a:rPr>
              <a:t>Osteoporóza,  diabetes,  depresia, srdcovo-cievne ochorenia,</a:t>
            </a:r>
          </a:p>
          <a:p>
            <a:r>
              <a:rPr lang="sk-SK" sz="2000" dirty="0" smtClean="0">
                <a:solidFill>
                  <a:srgbClr val="0070C0"/>
                </a:solidFill>
              </a:rPr>
              <a:t>mŕtvica,  infarkt   atď...</a:t>
            </a:r>
          </a:p>
          <a:p>
            <a:endParaRPr lang="sk-SK" sz="2000" dirty="0" smtClean="0"/>
          </a:p>
          <a:p>
            <a:r>
              <a:rPr lang="sk-SK" sz="2000" dirty="0" smtClean="0"/>
              <a:t> </a:t>
            </a:r>
          </a:p>
          <a:p>
            <a:endParaRPr lang="de-LU" sz="2000" dirty="0"/>
          </a:p>
        </p:txBody>
      </p:sp>
      <p:pic>
        <p:nvPicPr>
          <p:cNvPr id="7" name="Grafik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3951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feld 5"/>
          <p:cNvSpPr txBox="1"/>
          <p:nvPr/>
        </p:nvSpPr>
        <p:spPr>
          <a:xfrm>
            <a:off x="2209800" y="742950"/>
            <a:ext cx="457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   Štruktúrny vzorec  Hcy</a:t>
            </a:r>
            <a:endParaRPr lang="de-LU" sz="2400" b="1" dirty="0" smtClean="0">
              <a:solidFill>
                <a:srgbClr val="0070C0"/>
              </a:solidFill>
            </a:endParaRPr>
          </a:p>
          <a:p>
            <a:endParaRPr lang="de-LU" dirty="0"/>
          </a:p>
        </p:txBody>
      </p:sp>
      <p:sp>
        <p:nvSpPr>
          <p:cNvPr id="7" name="Textfeld 6"/>
          <p:cNvSpPr txBox="1"/>
          <p:nvPr/>
        </p:nvSpPr>
        <p:spPr>
          <a:xfrm>
            <a:off x="2362200" y="1581150"/>
            <a:ext cx="5257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 O     HNH    H     H</a:t>
            </a:r>
          </a:p>
          <a:p>
            <a:r>
              <a:rPr lang="sk-SK" sz="2400" dirty="0" smtClean="0"/>
              <a:t> II         I        I       I</a:t>
            </a:r>
          </a:p>
          <a:p>
            <a:r>
              <a:rPr lang="sk-SK" sz="2400" dirty="0" smtClean="0"/>
              <a:t> C   -   C   -   C  -  C  -  S  -  H</a:t>
            </a:r>
          </a:p>
          <a:p>
            <a:r>
              <a:rPr lang="sk-SK" sz="2400" dirty="0" smtClean="0"/>
              <a:t>  I         I        I       I</a:t>
            </a:r>
          </a:p>
          <a:p>
            <a:r>
              <a:rPr lang="sk-SK" sz="2400" dirty="0" smtClean="0"/>
              <a:t>OH      H      H      H</a:t>
            </a:r>
            <a:endParaRPr lang="de-LU" sz="2400" dirty="0" smtClean="0"/>
          </a:p>
          <a:p>
            <a:endParaRPr lang="de-LU" dirty="0"/>
          </a:p>
        </p:txBody>
      </p:sp>
      <p:pic>
        <p:nvPicPr>
          <p:cNvPr id="8" name="Grafik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3951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feld 5"/>
          <p:cNvSpPr txBox="1"/>
          <p:nvPr/>
        </p:nvSpPr>
        <p:spPr>
          <a:xfrm>
            <a:off x="533400" y="133350"/>
            <a:ext cx="65702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>
                <a:solidFill>
                  <a:srgbClr val="FF0000"/>
                </a:solidFill>
              </a:rPr>
              <a:t>         Zjednodušená schéma metabolizmu Homocysteínu (Hcy)</a:t>
            </a:r>
            <a:endParaRPr lang="de-LU" sz="2000" dirty="0" smtClean="0">
              <a:solidFill>
                <a:srgbClr val="FF0000"/>
              </a:solidFill>
            </a:endParaRPr>
          </a:p>
          <a:p>
            <a:endParaRPr lang="de-LU" dirty="0"/>
          </a:p>
        </p:txBody>
      </p:sp>
      <p:sp>
        <p:nvSpPr>
          <p:cNvPr id="7" name="Textfeld 6"/>
          <p:cNvSpPr txBox="1"/>
          <p:nvPr/>
        </p:nvSpPr>
        <p:spPr>
          <a:xfrm>
            <a:off x="3429000" y="666750"/>
            <a:ext cx="130183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b="1" dirty="0" smtClean="0"/>
              <a:t>Methionin</a:t>
            </a:r>
            <a:endParaRPr lang="de-LU" sz="2000" b="1" dirty="0" smtClean="0"/>
          </a:p>
          <a:p>
            <a:endParaRPr lang="de-LU" dirty="0"/>
          </a:p>
        </p:txBody>
      </p:sp>
      <p:sp>
        <p:nvSpPr>
          <p:cNvPr id="8" name="Textfeld 7"/>
          <p:cNvSpPr txBox="1"/>
          <p:nvPr/>
        </p:nvSpPr>
        <p:spPr>
          <a:xfrm>
            <a:off x="0" y="112395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S-adenosyl methionin (SAM)</a:t>
            </a:r>
            <a:endParaRPr lang="de-LU" dirty="0" smtClean="0"/>
          </a:p>
          <a:p>
            <a:endParaRPr lang="de-LU" dirty="0"/>
          </a:p>
        </p:txBody>
      </p:sp>
      <p:sp>
        <p:nvSpPr>
          <p:cNvPr id="9" name="Textfeld 8"/>
          <p:cNvSpPr txBox="1"/>
          <p:nvPr/>
        </p:nvSpPr>
        <p:spPr>
          <a:xfrm>
            <a:off x="0" y="1885950"/>
            <a:ext cx="2817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 smtClean="0"/>
              <a:t>Enzým závislý na</a:t>
            </a:r>
            <a:r>
              <a:rPr lang="sk-SK" sz="1600" dirty="0" smtClean="0">
                <a:solidFill>
                  <a:srgbClr val="00B050"/>
                </a:solidFill>
              </a:rPr>
              <a:t> </a:t>
            </a:r>
          </a:p>
          <a:p>
            <a:r>
              <a:rPr lang="sk-SK" sz="1600" dirty="0" smtClean="0">
                <a:solidFill>
                  <a:srgbClr val="00B050"/>
                </a:solidFill>
              </a:rPr>
              <a:t>       </a:t>
            </a:r>
            <a:r>
              <a:rPr lang="sk-SK" sz="2000" b="1" dirty="0" smtClean="0">
                <a:solidFill>
                  <a:srgbClr val="00B050"/>
                </a:solidFill>
              </a:rPr>
              <a:t>vit.B12</a:t>
            </a:r>
            <a:endParaRPr lang="de-LU" sz="2000" b="1" dirty="0" smtClean="0">
              <a:solidFill>
                <a:srgbClr val="00B050"/>
              </a:solidFill>
            </a:endParaRPr>
          </a:p>
          <a:p>
            <a:endParaRPr lang="de-LU" dirty="0"/>
          </a:p>
        </p:txBody>
      </p:sp>
      <p:sp>
        <p:nvSpPr>
          <p:cNvPr id="10" name="Textfeld 9"/>
          <p:cNvSpPr txBox="1"/>
          <p:nvPr/>
        </p:nvSpPr>
        <p:spPr>
          <a:xfrm>
            <a:off x="0" y="264795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S-adenosyl homocystein</a:t>
            </a:r>
            <a:endParaRPr lang="de-LU" dirty="0" smtClean="0"/>
          </a:p>
          <a:p>
            <a:endParaRPr lang="de-LU" dirty="0"/>
          </a:p>
        </p:txBody>
      </p:sp>
      <p:sp>
        <p:nvSpPr>
          <p:cNvPr id="11" name="Textfeld 10"/>
          <p:cNvSpPr txBox="1"/>
          <p:nvPr/>
        </p:nvSpPr>
        <p:spPr>
          <a:xfrm>
            <a:off x="3733800" y="3562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LU" dirty="0"/>
          </a:p>
        </p:txBody>
      </p:sp>
      <p:sp>
        <p:nvSpPr>
          <p:cNvPr id="12" name="Rechteck 11"/>
          <p:cNvSpPr/>
          <p:nvPr/>
        </p:nvSpPr>
        <p:spPr>
          <a:xfrm>
            <a:off x="3505200" y="2952750"/>
            <a:ext cx="1127342" cy="7139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LU" dirty="0"/>
          </a:p>
        </p:txBody>
      </p:sp>
      <p:sp>
        <p:nvSpPr>
          <p:cNvPr id="13" name="Textfeld 12"/>
          <p:cNvSpPr txBox="1"/>
          <p:nvPr/>
        </p:nvSpPr>
        <p:spPr>
          <a:xfrm>
            <a:off x="5943600" y="2038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LU" dirty="0"/>
          </a:p>
        </p:txBody>
      </p:sp>
      <p:sp>
        <p:nvSpPr>
          <p:cNvPr id="14" name="Rechteck 13"/>
          <p:cNvSpPr/>
          <p:nvPr/>
        </p:nvSpPr>
        <p:spPr>
          <a:xfrm>
            <a:off x="5410200" y="1657350"/>
            <a:ext cx="1127342" cy="7139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LU" dirty="0"/>
          </a:p>
        </p:txBody>
      </p:sp>
      <p:sp>
        <p:nvSpPr>
          <p:cNvPr id="15" name="Textfeld 14"/>
          <p:cNvSpPr txBox="1"/>
          <p:nvPr/>
        </p:nvSpPr>
        <p:spPr>
          <a:xfrm>
            <a:off x="5410200" y="13525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LU" dirty="0"/>
          </a:p>
        </p:txBody>
      </p:sp>
      <p:cxnSp>
        <p:nvCxnSpPr>
          <p:cNvPr id="16" name="Gerade Verbindung mit Pfeil 15"/>
          <p:cNvCxnSpPr/>
          <p:nvPr/>
        </p:nvCxnSpPr>
        <p:spPr>
          <a:xfrm flipH="1" flipV="1">
            <a:off x="4724400" y="89535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 flipV="1">
            <a:off x="4876800" y="264795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 flipH="1">
            <a:off x="2133600" y="819150"/>
            <a:ext cx="12192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5867400" y="226695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LU" dirty="0"/>
          </a:p>
        </p:txBody>
      </p:sp>
      <p:cxnSp>
        <p:nvCxnSpPr>
          <p:cNvPr id="41" name="Gerade Verbindung mit Pfeil 40"/>
          <p:cNvCxnSpPr/>
          <p:nvPr/>
        </p:nvCxnSpPr>
        <p:spPr>
          <a:xfrm>
            <a:off x="2057400" y="158115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/>
          <p:nvPr/>
        </p:nvCxnSpPr>
        <p:spPr>
          <a:xfrm>
            <a:off x="2286000" y="3105150"/>
            <a:ext cx="914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mit Pfeil 54"/>
          <p:cNvCxnSpPr/>
          <p:nvPr/>
        </p:nvCxnSpPr>
        <p:spPr>
          <a:xfrm flipH="1">
            <a:off x="6858002" y="1885950"/>
            <a:ext cx="21335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mit Pfeil 57"/>
          <p:cNvCxnSpPr/>
          <p:nvPr/>
        </p:nvCxnSpPr>
        <p:spPr>
          <a:xfrm flipH="1">
            <a:off x="6858001" y="2190750"/>
            <a:ext cx="2133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feld 64"/>
          <p:cNvSpPr txBox="1"/>
          <p:nvPr/>
        </p:nvSpPr>
        <p:spPr>
          <a:xfrm>
            <a:off x="6934200" y="1276350"/>
            <a:ext cx="2209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00B050"/>
                </a:solidFill>
              </a:rPr>
              <a:t>Kys.Listová</a:t>
            </a:r>
            <a:endParaRPr lang="de-LU" sz="2400" b="1" dirty="0" smtClean="0">
              <a:solidFill>
                <a:srgbClr val="00B050"/>
              </a:solidFill>
            </a:endParaRPr>
          </a:p>
          <a:p>
            <a:endParaRPr lang="de-LU" dirty="0"/>
          </a:p>
        </p:txBody>
      </p:sp>
      <p:sp>
        <p:nvSpPr>
          <p:cNvPr id="66" name="Textfeld 65"/>
          <p:cNvSpPr txBox="1"/>
          <p:nvPr/>
        </p:nvSpPr>
        <p:spPr>
          <a:xfrm>
            <a:off x="6400800" y="2800350"/>
            <a:ext cx="22636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00B050"/>
                </a:solidFill>
              </a:rPr>
              <a:t>B6+B12 </a:t>
            </a:r>
            <a:r>
              <a:rPr lang="sk-SK" dirty="0" smtClean="0"/>
              <a:t>sú ko-faktory</a:t>
            </a:r>
            <a:endParaRPr lang="de-LU" dirty="0" smtClean="0"/>
          </a:p>
          <a:p>
            <a:endParaRPr lang="de-LU" dirty="0"/>
          </a:p>
        </p:txBody>
      </p:sp>
      <p:sp>
        <p:nvSpPr>
          <p:cNvPr id="67" name="Textfeld 66"/>
          <p:cNvSpPr txBox="1"/>
          <p:nvPr/>
        </p:nvSpPr>
        <p:spPr>
          <a:xfrm>
            <a:off x="0" y="4781550"/>
            <a:ext cx="27265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Ďaľšie metabolické využitie</a:t>
            </a:r>
            <a:endParaRPr lang="de-L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de-LU" dirty="0"/>
          </a:p>
        </p:txBody>
      </p:sp>
      <p:sp>
        <p:nvSpPr>
          <p:cNvPr id="68" name="Textfeld 67"/>
          <p:cNvSpPr txBox="1"/>
          <p:nvPr/>
        </p:nvSpPr>
        <p:spPr>
          <a:xfrm>
            <a:off x="1447800" y="424815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             Cystein</a:t>
            </a:r>
            <a:endParaRPr lang="de-L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de-LU" dirty="0"/>
          </a:p>
        </p:txBody>
      </p:sp>
      <p:sp>
        <p:nvSpPr>
          <p:cNvPr id="69" name="Textfeld 68"/>
          <p:cNvSpPr txBox="1"/>
          <p:nvPr/>
        </p:nvSpPr>
        <p:spPr>
          <a:xfrm>
            <a:off x="2362200" y="371475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      Cystathion</a:t>
            </a:r>
            <a:endParaRPr lang="de-L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de-LU" dirty="0"/>
          </a:p>
        </p:txBody>
      </p:sp>
      <p:cxnSp>
        <p:nvCxnSpPr>
          <p:cNvPr id="70" name="Gerade Verbindung mit Pfeil 69"/>
          <p:cNvCxnSpPr/>
          <p:nvPr/>
        </p:nvCxnSpPr>
        <p:spPr>
          <a:xfrm flipH="1">
            <a:off x="3733800" y="3790950"/>
            <a:ext cx="685800" cy="45720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mit Pfeil 72"/>
          <p:cNvCxnSpPr/>
          <p:nvPr/>
        </p:nvCxnSpPr>
        <p:spPr>
          <a:xfrm flipH="1">
            <a:off x="2667000" y="4476750"/>
            <a:ext cx="762000" cy="53340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3429000" y="2495550"/>
            <a:ext cx="157325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b="1" dirty="0" smtClean="0"/>
              <a:t>Homocystein</a:t>
            </a:r>
            <a:endParaRPr lang="de-LU" sz="2000" b="1" dirty="0" smtClean="0"/>
          </a:p>
          <a:p>
            <a:endParaRPr lang="de-LU" dirty="0"/>
          </a:p>
        </p:txBody>
      </p:sp>
      <p:sp>
        <p:nvSpPr>
          <p:cNvPr id="80" name="Textfeld 79"/>
          <p:cNvSpPr txBox="1"/>
          <p:nvPr/>
        </p:nvSpPr>
        <p:spPr>
          <a:xfrm>
            <a:off x="3886200" y="4324350"/>
            <a:ext cx="17330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Enzým závislý na</a:t>
            </a:r>
          </a:p>
          <a:p>
            <a:r>
              <a:rPr lang="sk-SK" dirty="0" smtClean="0">
                <a:solidFill>
                  <a:srgbClr val="00B050"/>
                </a:solidFill>
              </a:rPr>
              <a:t>      </a:t>
            </a:r>
            <a:r>
              <a:rPr lang="sk-SK" sz="2000" b="1" dirty="0" smtClean="0">
                <a:solidFill>
                  <a:srgbClr val="00B050"/>
                </a:solidFill>
              </a:rPr>
              <a:t> vit.B6</a:t>
            </a:r>
            <a:endParaRPr lang="de-LU" sz="2000" b="1" dirty="0" smtClean="0">
              <a:solidFill>
                <a:srgbClr val="00B050"/>
              </a:solidFill>
            </a:endParaRPr>
          </a:p>
          <a:p>
            <a:endParaRPr lang="de-L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feld 5"/>
          <p:cNvSpPr txBox="1"/>
          <p:nvPr/>
        </p:nvSpPr>
        <p:spPr>
          <a:xfrm>
            <a:off x="0" y="209550"/>
            <a:ext cx="9144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FF0000"/>
                </a:solidFill>
              </a:rPr>
              <a:t>       Prvé tri fázy vývoja každého civilizačného ochorenia</a:t>
            </a:r>
          </a:p>
          <a:p>
            <a:r>
              <a:rPr lang="sk-SK" sz="2000" b="1" dirty="0" smtClean="0">
                <a:solidFill>
                  <a:srgbClr val="FF0000"/>
                </a:solidFill>
              </a:rPr>
              <a:t>                           </a:t>
            </a:r>
            <a:r>
              <a:rPr lang="sk-SK" sz="2000" dirty="0" smtClean="0"/>
              <a:t>Dôsledky poruchy biochemického zdravia </a:t>
            </a:r>
          </a:p>
          <a:p>
            <a:r>
              <a:rPr lang="sk-SK" sz="2000" dirty="0" smtClean="0"/>
              <a:t>               </a:t>
            </a:r>
            <a:r>
              <a:rPr lang="sk-SK" sz="2000" b="1" dirty="0" smtClean="0"/>
              <a:t>I.                                    II.                                               III.</a:t>
            </a:r>
          </a:p>
          <a:p>
            <a:r>
              <a:rPr lang="sk-SK" sz="2000" b="1" dirty="0" smtClean="0"/>
              <a:t>                                 </a:t>
            </a:r>
            <a:r>
              <a:rPr lang="sk-SK" dirty="0" smtClean="0"/>
              <a:t>Poškodenie enzýmov           Zvýšený          -  cholesterol</a:t>
            </a:r>
          </a:p>
          <a:p>
            <a:r>
              <a:rPr lang="sk-SK" b="1" dirty="0" smtClean="0">
                <a:solidFill>
                  <a:srgbClr val="0070C0"/>
                </a:solidFill>
              </a:rPr>
              <a:t>Metabolizácia Hcy   </a:t>
            </a:r>
            <a:r>
              <a:rPr lang="sk-SK" dirty="0" smtClean="0"/>
              <a:t>Vznik voľných radikálov                               -  krvný tlak</a:t>
            </a:r>
          </a:p>
          <a:p>
            <a:r>
              <a:rPr lang="sk-SK" dirty="0" smtClean="0"/>
              <a:t>                                    Poškodenie mitochondrií                            -  cukor v krvi</a:t>
            </a:r>
          </a:p>
          <a:p>
            <a:r>
              <a:rPr lang="sk-SK" dirty="0" smtClean="0"/>
              <a:t>                                    Neurotoxicita                         Poškodenie   -  väziva</a:t>
            </a:r>
          </a:p>
          <a:p>
            <a:r>
              <a:rPr lang="sk-SK" dirty="0" smtClean="0"/>
              <a:t>                                    Poškodenie imunity                                      -  neurónov</a:t>
            </a:r>
          </a:p>
          <a:p>
            <a:r>
              <a:rPr lang="sk-SK" dirty="0" smtClean="0"/>
              <a:t>                                    Porucha DNA                                                 -  svalov a tkaniva</a:t>
            </a:r>
          </a:p>
          <a:p>
            <a:r>
              <a:rPr lang="sk-SK" dirty="0" smtClean="0"/>
              <a:t>                                    pH krvi sa posúva                  Alergie, astma, depresia, autoimunit.ochorenia,</a:t>
            </a:r>
          </a:p>
          <a:p>
            <a:r>
              <a:rPr lang="sk-SK" dirty="0" smtClean="0"/>
              <a:t>                                                                                     génové mutácie, vznik a rast nádorov</a:t>
            </a:r>
          </a:p>
          <a:p>
            <a:endParaRPr lang="sk-SK" dirty="0" smtClean="0"/>
          </a:p>
          <a:p>
            <a:r>
              <a:rPr lang="sk-SK" dirty="0" smtClean="0"/>
              <a:t>Keď je HyHcy, tak</a:t>
            </a:r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                                     </a:t>
            </a:r>
            <a:r>
              <a:rPr lang="sk-SK" sz="2000" dirty="0" smtClean="0">
                <a:solidFill>
                  <a:srgbClr val="FF0000"/>
                </a:solidFill>
              </a:rPr>
              <a:t>Poruchy                                      Symptómy, ktoré už diagnostikujú</a:t>
            </a:r>
          </a:p>
          <a:p>
            <a:endParaRPr lang="de-LU" sz="2000" dirty="0" smtClean="0"/>
          </a:p>
          <a:p>
            <a:endParaRPr lang="de-LU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228600" y="1200150"/>
            <a:ext cx="876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304800" y="4476750"/>
            <a:ext cx="861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1828800" y="895350"/>
            <a:ext cx="0" cy="3581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>
            <a:off x="381000" y="13525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4419600" y="97155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flipV="1">
            <a:off x="1676400" y="3333750"/>
            <a:ext cx="6858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flipV="1">
            <a:off x="2971800" y="3638550"/>
            <a:ext cx="0" cy="990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/>
          <p:nvPr/>
        </p:nvCxnSpPr>
        <p:spPr>
          <a:xfrm flipV="1">
            <a:off x="4876800" y="3714750"/>
            <a:ext cx="0" cy="990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extfeld 7"/>
          <p:cNvSpPr txBox="1"/>
          <p:nvPr/>
        </p:nvSpPr>
        <p:spPr>
          <a:xfrm>
            <a:off x="228600" y="51435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V</a:t>
            </a:r>
            <a:r>
              <a:rPr lang="sk-SK" sz="2000" b="1" dirty="0" smtClean="0">
                <a:solidFill>
                  <a:srgbClr val="FF0000"/>
                </a:solidFill>
              </a:rPr>
              <a:t> stĺpci č.I. </a:t>
            </a:r>
            <a:r>
              <a:rPr lang="sk-SK" sz="2000" dirty="0" smtClean="0"/>
              <a:t>vidíme, že ak máme zvýšenú hladinu Hcy v krvi, tak sa jeho toxicita zvyšuje, a to sa prejavuje poruchami v  </a:t>
            </a:r>
            <a:r>
              <a:rPr lang="sk-SK" sz="2000" b="1" dirty="0" smtClean="0">
                <a:solidFill>
                  <a:srgbClr val="FF0000"/>
                </a:solidFill>
              </a:rPr>
              <a:t>stĺpci č.II. </a:t>
            </a:r>
            <a:r>
              <a:rPr lang="sk-SK" sz="2000" b="1" dirty="0" smtClean="0"/>
              <a:t>,</a:t>
            </a:r>
            <a:r>
              <a:rPr lang="sk-SK" sz="2000" b="1" dirty="0" smtClean="0">
                <a:solidFill>
                  <a:srgbClr val="FF0000"/>
                </a:solidFill>
              </a:rPr>
              <a:t> </a:t>
            </a:r>
            <a:r>
              <a:rPr lang="sk-SK" sz="2000" dirty="0" smtClean="0"/>
              <a:t>a to ešte človek necíti a lekári to neriešia...</a:t>
            </a:r>
          </a:p>
          <a:p>
            <a:endParaRPr lang="sk-SK" sz="2000" dirty="0" smtClean="0"/>
          </a:p>
          <a:p>
            <a:r>
              <a:rPr lang="sk-SK" sz="2000" dirty="0" smtClean="0"/>
              <a:t>Skôr, či neskôr sa tieto poruchy prejavia v </a:t>
            </a:r>
            <a:r>
              <a:rPr lang="sk-SK" sz="2000" b="1" dirty="0" smtClean="0">
                <a:solidFill>
                  <a:srgbClr val="FF0000"/>
                </a:solidFill>
              </a:rPr>
              <a:t>stĺpci č.III.  </a:t>
            </a:r>
            <a:r>
              <a:rPr lang="sk-SK" sz="2000" dirty="0" smtClean="0"/>
              <a:t>ako rôzne ochorenia...</a:t>
            </a:r>
          </a:p>
          <a:p>
            <a:r>
              <a:rPr lang="sk-SK" sz="2000" dirty="0" smtClean="0"/>
              <a:t>Tieto symptómy je zdravotníctvo schopné už diagnostikovať.</a:t>
            </a:r>
          </a:p>
          <a:p>
            <a:r>
              <a:rPr lang="sk-SK" sz="2000" dirty="0" smtClean="0"/>
              <a:t>Všimnite si ale, že v prvých dvoch stĺpcoch, čo je prevencia, sa neodvíja žiadna</a:t>
            </a:r>
          </a:p>
          <a:p>
            <a:r>
              <a:rPr lang="sk-SK" sz="2000" dirty="0" smtClean="0"/>
              <a:t>činnosť zdravotníctva.</a:t>
            </a:r>
          </a:p>
          <a:p>
            <a:endParaRPr lang="sk-SK" sz="2000" dirty="0" smtClean="0"/>
          </a:p>
          <a:p>
            <a:r>
              <a:rPr lang="sk-SK" sz="2000" dirty="0" smtClean="0"/>
              <a:t>Je obrovský rozdiel v naplnení biochem.zdravia medzi prevenciou (stĺpec č.I.)</a:t>
            </a:r>
          </a:p>
          <a:p>
            <a:r>
              <a:rPr lang="sk-SK" sz="2000" dirty="0" smtClean="0"/>
              <a:t>a tým, čo pacienti dostávajú (v stĺpci č.III.) – chemické lieky.</a:t>
            </a:r>
          </a:p>
          <a:p>
            <a:r>
              <a:rPr lang="sk-SK" sz="2000" dirty="0" smtClean="0"/>
              <a:t>Oni sa k biochem.zdraviu nemôžu dostať, lebo tretí stĺpec nie je jeho súčasťou!</a:t>
            </a:r>
          </a:p>
          <a:p>
            <a:r>
              <a:rPr lang="sk-SK" sz="2000" dirty="0" smtClean="0"/>
              <a:t>To je predsa dôsledok poruchy... </a:t>
            </a:r>
            <a:endParaRPr lang="de-LU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feld 5"/>
          <p:cNvSpPr txBox="1"/>
          <p:nvPr/>
        </p:nvSpPr>
        <p:spPr>
          <a:xfrm>
            <a:off x="152400" y="36195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                   </a:t>
            </a:r>
            <a:r>
              <a:rPr lang="sk-SK" sz="2000" dirty="0" smtClean="0">
                <a:solidFill>
                  <a:srgbClr val="FF0000"/>
                </a:solidFill>
              </a:rPr>
              <a:t>Nášmu Team-u Legacy </a:t>
            </a:r>
            <a:r>
              <a:rPr lang="sk-SK" sz="2000" dirty="0" smtClean="0"/>
              <a:t>ide o to, aby sa ľudia v segmente</a:t>
            </a:r>
          </a:p>
          <a:p>
            <a:r>
              <a:rPr lang="sk-SK" sz="2000" dirty="0" smtClean="0"/>
              <a:t>                         prevencie civilizač.ochorení stali „svojprávny“.</a:t>
            </a:r>
          </a:p>
          <a:p>
            <a:endParaRPr lang="sk-SK" sz="2000" dirty="0" smtClean="0"/>
          </a:p>
          <a:p>
            <a:r>
              <a:rPr lang="sk-SK" sz="2000" dirty="0" smtClean="0"/>
              <a:t>Informácie tohoto typu pomôžu ľuďom začať lepšie chápať svoje telo, procesy a</a:t>
            </a:r>
          </a:p>
          <a:p>
            <a:r>
              <a:rPr lang="sk-SK" sz="2000" dirty="0" smtClean="0"/>
              <a:t>spätnú väzbu tela.</a:t>
            </a:r>
          </a:p>
          <a:p>
            <a:r>
              <a:rPr lang="sk-SK" sz="2000" dirty="0" smtClean="0"/>
              <a:t>Dôležité je pochopiť a porozumieť, čo sa v našom tele deje.</a:t>
            </a:r>
          </a:p>
          <a:p>
            <a:r>
              <a:rPr lang="sk-SK" sz="2000" dirty="0" smtClean="0"/>
              <a:t>Fyziologická hladina Hcy je 5-7 jednotiek.</a:t>
            </a:r>
          </a:p>
          <a:p>
            <a:r>
              <a:rPr lang="sk-SK" sz="2000" dirty="0" smtClean="0"/>
              <a:t>Zvýšené hodnoty už o 4-5 jednotiek znamenajú vysoký stupeň zápalov, čo má </a:t>
            </a:r>
          </a:p>
          <a:p>
            <a:r>
              <a:rPr lang="sk-SK" sz="2000" dirty="0" smtClean="0"/>
              <a:t>brutálny dopad na všetky orgány, bunky a tkanivo.</a:t>
            </a:r>
          </a:p>
          <a:p>
            <a:r>
              <a:rPr lang="sk-SK" sz="2000" dirty="0" smtClean="0"/>
              <a:t>Väčšinou bývajú namerané hodnoty 15,20 a viac jednotiek a to už sme</a:t>
            </a:r>
          </a:p>
          <a:p>
            <a:r>
              <a:rPr lang="sk-SK" sz="2000" dirty="0" smtClean="0"/>
              <a:t>veľmi ohrozený druh...</a:t>
            </a:r>
          </a:p>
          <a:p>
            <a:endParaRPr lang="sk-SK" sz="2000" dirty="0" smtClean="0"/>
          </a:p>
          <a:p>
            <a:r>
              <a:rPr lang="sk-SK" sz="2000" dirty="0" smtClean="0"/>
              <a:t>Doporučujem si nechať merať Hcy 2x/R.</a:t>
            </a:r>
          </a:p>
          <a:p>
            <a:endParaRPr lang="sk-SK" sz="2000" dirty="0" smtClean="0"/>
          </a:p>
          <a:p>
            <a:endParaRPr lang="de-LU" sz="2000" dirty="0"/>
          </a:p>
        </p:txBody>
      </p:sp>
      <p:pic>
        <p:nvPicPr>
          <p:cNvPr id="7" name="Grafik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3951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hteck 5"/>
          <p:cNvSpPr/>
          <p:nvPr/>
        </p:nvSpPr>
        <p:spPr>
          <a:xfrm>
            <a:off x="228600" y="678924"/>
            <a:ext cx="8763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000" dirty="0" smtClean="0"/>
              <a:t>-Všetci sa rodíme s určitým potenciálom zdravia</a:t>
            </a:r>
          </a:p>
          <a:p>
            <a:endParaRPr lang="sk-SK" sz="2000" dirty="0" smtClean="0"/>
          </a:p>
          <a:p>
            <a:r>
              <a:rPr lang="sk-SK" sz="2000" dirty="0" smtClean="0"/>
              <a:t>-Dnes sa môžeme dožiť 100 rokov a aj viac...</a:t>
            </a:r>
          </a:p>
          <a:p>
            <a:endParaRPr lang="sk-SK" sz="2000" dirty="0" smtClean="0"/>
          </a:p>
          <a:p>
            <a:r>
              <a:rPr lang="sk-SK" sz="2000" dirty="0" smtClean="0"/>
              <a:t>-Každý chce radu / návod, čo robiť ... a to právom.</a:t>
            </a:r>
          </a:p>
          <a:p>
            <a:endParaRPr lang="sk-SK" sz="2000" dirty="0" smtClean="0"/>
          </a:p>
          <a:p>
            <a:r>
              <a:rPr lang="sk-SK" sz="2000" dirty="0" smtClean="0"/>
              <a:t>-Ku každému prístroju dnes existuje návod k obsluhe, ale ako zaobchádzať zo  svojím telom?</a:t>
            </a:r>
          </a:p>
          <a:p>
            <a:endParaRPr lang="sk-SK" sz="2000" dirty="0" smtClean="0"/>
          </a:p>
          <a:p>
            <a:r>
              <a:rPr lang="sk-SK" sz="2000" dirty="0" smtClean="0"/>
              <a:t>-Vždy a v akomkoľvek veku je rozhodujúca   </a:t>
            </a:r>
            <a:r>
              <a:rPr lang="sk-SK" sz="2000" b="1" dirty="0" smtClean="0"/>
              <a:t>kvalita života      </a:t>
            </a:r>
          </a:p>
          <a:p>
            <a:endParaRPr lang="sk-SK" sz="2000" b="1" dirty="0" smtClean="0"/>
          </a:p>
          <a:p>
            <a:r>
              <a:rPr lang="sk-SK" sz="2000" dirty="0" smtClean="0"/>
              <a:t> ... a ako na to?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feld 4"/>
          <p:cNvSpPr txBox="1"/>
          <p:nvPr/>
        </p:nvSpPr>
        <p:spPr>
          <a:xfrm>
            <a:off x="152400" y="590550"/>
            <a:ext cx="8991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>
                <a:solidFill>
                  <a:srgbClr val="FF0000"/>
                </a:solidFill>
              </a:rPr>
              <a:t>                                  Biochemické zdravie  </a:t>
            </a:r>
            <a:r>
              <a:rPr lang="sk-SK" sz="2000" dirty="0" smtClean="0"/>
              <a:t>je vlastne </a:t>
            </a:r>
            <a:r>
              <a:rPr lang="sk-SK" sz="2000" dirty="0" smtClean="0">
                <a:solidFill>
                  <a:srgbClr val="FF0000"/>
                </a:solidFill>
              </a:rPr>
              <a:t>Anti-aging</a:t>
            </a:r>
          </a:p>
          <a:p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smtClean="0"/>
              <a:t>Znamená to zostať zdravý a vitálny.</a:t>
            </a:r>
          </a:p>
          <a:p>
            <a:endParaRPr lang="sk-SK" sz="2000" dirty="0" smtClean="0"/>
          </a:p>
          <a:p>
            <a:r>
              <a:rPr lang="sk-SK" sz="2000" dirty="0" smtClean="0"/>
              <a:t>Čiže nebyť nepohyblivý- sedieť niekde v kresle, nemotorný, opuchnutý, otrávený         s nefunkčnými orgánmi... chceme predsa byť vitálni, tešiť sa zo života a vychutnávať</a:t>
            </a:r>
          </a:p>
          <a:p>
            <a:r>
              <a:rPr lang="sk-SK" sz="2000" dirty="0" smtClean="0"/>
              <a:t>si ho v každom veku.</a:t>
            </a:r>
            <a:endParaRPr lang="de-LU" sz="2000" dirty="0"/>
          </a:p>
        </p:txBody>
      </p:sp>
      <p:pic>
        <p:nvPicPr>
          <p:cNvPr id="6" name="Grafik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3951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feld 4"/>
          <p:cNvSpPr txBox="1"/>
          <p:nvPr/>
        </p:nvSpPr>
        <p:spPr>
          <a:xfrm>
            <a:off x="228600" y="819150"/>
            <a:ext cx="8763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>
                <a:solidFill>
                  <a:srgbClr val="FF0000"/>
                </a:solidFill>
              </a:rPr>
              <a:t>ProArgi 9+   </a:t>
            </a:r>
            <a:r>
              <a:rPr lang="sk-SK" sz="2000" dirty="0" smtClean="0"/>
              <a:t>je jediný potravinový doplnok celosvetovo, ktorý je v PDR</a:t>
            </a:r>
          </a:p>
          <a:p>
            <a:r>
              <a:rPr lang="sk-SK" sz="2000" dirty="0" smtClean="0"/>
              <a:t>                          a používajú ho špičkoví športovci, nakoľko je legálny aj pre  OH,</a:t>
            </a:r>
          </a:p>
          <a:p>
            <a:r>
              <a:rPr lang="sk-SK" sz="2000" dirty="0" smtClean="0"/>
              <a:t>                          Majstrovstvá sveta,  IFBB-body building súťaže,  WPF vzpieračské</a:t>
            </a:r>
          </a:p>
          <a:p>
            <a:r>
              <a:rPr lang="sk-SK" sz="2000" dirty="0" smtClean="0"/>
              <a:t>                          súťaže,  NFL a NBA súťažiach,  Ironman atď...</a:t>
            </a:r>
          </a:p>
          <a:p>
            <a:endParaRPr lang="sk-SK" sz="2000" dirty="0" smtClean="0"/>
          </a:p>
          <a:p>
            <a:r>
              <a:rPr lang="sk-SK" sz="2000" dirty="0" smtClean="0"/>
              <a:t>Je v práškovej forme a užívajú sa 1-2 sáčky /D. </a:t>
            </a:r>
          </a:p>
          <a:p>
            <a:r>
              <a:rPr lang="sk-SK" sz="2000" dirty="0" smtClean="0"/>
              <a:t>Pridáva sa do vody (0,25-0,50l na 1 sáčok).</a:t>
            </a:r>
          </a:p>
          <a:p>
            <a:r>
              <a:rPr lang="sk-SK" sz="2000" dirty="0" smtClean="0"/>
              <a:t>Pri zdravot.problémoch môžeme užiť až 4 sáčky.</a:t>
            </a:r>
          </a:p>
          <a:p>
            <a:r>
              <a:rPr lang="sk-SK" sz="2000" dirty="0" smtClean="0"/>
              <a:t>Má výbornú citrusovú chuť. </a:t>
            </a:r>
            <a:endParaRPr lang="de-LU" sz="2000" dirty="0"/>
          </a:p>
        </p:txBody>
      </p:sp>
      <p:pic>
        <p:nvPicPr>
          <p:cNvPr id="6" name="Grafik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1" y="2495551"/>
            <a:ext cx="3810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feld 5"/>
          <p:cNvSpPr txBox="1"/>
          <p:nvPr/>
        </p:nvSpPr>
        <p:spPr>
          <a:xfrm>
            <a:off x="228600" y="742950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                    Ďakujem a prajem pevné   </a:t>
            </a:r>
            <a:r>
              <a:rPr lang="sk-SK" sz="2000" b="1" dirty="0" smtClean="0">
                <a:solidFill>
                  <a:srgbClr val="00B050"/>
                </a:solidFill>
              </a:rPr>
              <a:t>BIOCHEMICKÉ ZDRAVIE</a:t>
            </a:r>
            <a:endParaRPr lang="de-LU" sz="2000" b="1" dirty="0"/>
          </a:p>
        </p:txBody>
      </p:sp>
      <p:pic>
        <p:nvPicPr>
          <p:cNvPr id="7" name="Grafik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1276350"/>
            <a:ext cx="6248401" cy="3867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6251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hteck 5"/>
          <p:cNvSpPr/>
          <p:nvPr/>
        </p:nvSpPr>
        <p:spPr>
          <a:xfrm>
            <a:off x="228600" y="1002090"/>
            <a:ext cx="8686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000" dirty="0" smtClean="0"/>
              <a:t>Ponúkame vám riešenie, ako si udržať svoje  </a:t>
            </a:r>
            <a:r>
              <a:rPr lang="sk-SK" sz="2000" dirty="0" smtClean="0">
                <a:solidFill>
                  <a:srgbClr val="0070C0"/>
                </a:solidFill>
              </a:rPr>
              <a:t>biochemické zdravie,</a:t>
            </a:r>
            <a:r>
              <a:rPr lang="sk-SK" sz="2000" dirty="0" smtClean="0"/>
              <a:t>  prípadne</a:t>
            </a:r>
          </a:p>
          <a:p>
            <a:r>
              <a:rPr lang="sk-SK" sz="2000" dirty="0" smtClean="0"/>
              <a:t>.... ako už vzniknuté poruchy odstrániť.</a:t>
            </a:r>
          </a:p>
          <a:p>
            <a:endParaRPr lang="sk-SK" sz="2000" b="1" dirty="0" smtClean="0"/>
          </a:p>
          <a:p>
            <a:r>
              <a:rPr lang="sk-SK" sz="2000" b="1" dirty="0" smtClean="0"/>
              <a:t>Dajme STOP   </a:t>
            </a:r>
            <a:r>
              <a:rPr lang="sk-SK" sz="2000" dirty="0" smtClean="0">
                <a:solidFill>
                  <a:srgbClr val="0070C0"/>
                </a:solidFill>
              </a:rPr>
              <a:t>alergiám, neplodnosti, depresiám, bolestiam a iným  katastrofám</a:t>
            </a:r>
            <a:r>
              <a:rPr lang="sk-SK" sz="2000" dirty="0" smtClean="0"/>
              <a:t>.</a:t>
            </a:r>
          </a:p>
          <a:p>
            <a:endParaRPr lang="sk-SK" sz="2000" dirty="0" smtClean="0"/>
          </a:p>
          <a:p>
            <a:r>
              <a:rPr lang="sk-SK" sz="2000" dirty="0" smtClean="0"/>
              <a:t>Ako bonus získame  pružnú chrbticu,  telo,  cievy  a  jasnú myseľ   </a:t>
            </a:r>
            <a:r>
              <a:rPr lang="sk-SK" sz="2000" dirty="0" smtClean="0">
                <a:sym typeface="Wingdings" pitchFamily="2" charset="2"/>
              </a:rPr>
              <a:t></a:t>
            </a:r>
          </a:p>
          <a:p>
            <a:endParaRPr lang="sk-SK" sz="2000" b="1" dirty="0" smtClean="0">
              <a:sym typeface="Wingdings" pitchFamily="2" charset="2"/>
            </a:endParaRPr>
          </a:p>
          <a:p>
            <a:r>
              <a:rPr lang="sk-SK" sz="2000" dirty="0" smtClean="0">
                <a:sym typeface="Wingdings" pitchFamily="2" charset="2"/>
              </a:rPr>
              <a:t>Získame anti-aging (v zmysle bunkového zdravia)</a:t>
            </a:r>
            <a:endParaRPr lang="de-L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hteck 5"/>
          <p:cNvSpPr/>
          <p:nvPr/>
        </p:nvSpPr>
        <p:spPr>
          <a:xfrm>
            <a:off x="228600" y="725090"/>
            <a:ext cx="8686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dirty="0" smtClean="0">
                <a:solidFill>
                  <a:srgbClr val="0070C0"/>
                </a:solidFill>
              </a:rPr>
              <a:t>-</a:t>
            </a:r>
            <a:r>
              <a:rPr lang="sk-SK" sz="2800" b="1" dirty="0" smtClean="0">
                <a:solidFill>
                  <a:srgbClr val="0070C0"/>
                </a:solidFill>
              </a:rPr>
              <a:t>Biochemické  zdravie </a:t>
            </a:r>
            <a:r>
              <a:rPr lang="sk-SK" sz="2800" dirty="0" smtClean="0">
                <a:solidFill>
                  <a:srgbClr val="0070C0"/>
                </a:solidFill>
              </a:rPr>
              <a:t> </a:t>
            </a:r>
            <a:r>
              <a:rPr lang="sk-SK" sz="2000" dirty="0" smtClean="0"/>
              <a:t>je pomerne nový pojem</a:t>
            </a:r>
          </a:p>
          <a:p>
            <a:endParaRPr lang="sk-SK" sz="2000" dirty="0" smtClean="0"/>
          </a:p>
          <a:p>
            <a:r>
              <a:rPr lang="sk-SK" sz="2000" dirty="0" smtClean="0"/>
              <a:t>-Pribúda pacientov, ktorí nechcú chemické lieky</a:t>
            </a:r>
          </a:p>
          <a:p>
            <a:r>
              <a:rPr lang="sk-SK" sz="2000" dirty="0" smtClean="0"/>
              <a:t>-Biochemické zdravie nie je produkt alternatívnej medicíny, ale ani nepatrí </a:t>
            </a:r>
          </a:p>
          <a:p>
            <a:r>
              <a:rPr lang="sk-SK" sz="2000" dirty="0" smtClean="0"/>
              <a:t>  k alopatickej medicíne</a:t>
            </a:r>
          </a:p>
          <a:p>
            <a:r>
              <a:rPr lang="sk-SK" sz="2000" dirty="0" smtClean="0"/>
              <a:t>-Bioch.zdravie je postavené na dôkazoch takzvanej   </a:t>
            </a:r>
            <a:r>
              <a:rPr lang="sk-SK" sz="2000" b="1" dirty="0" smtClean="0"/>
              <a:t>„Evidence  Base Medicine“</a:t>
            </a:r>
          </a:p>
          <a:p>
            <a:endParaRPr lang="sk-SK" sz="2000" dirty="0" smtClean="0"/>
          </a:p>
          <a:p>
            <a:r>
              <a:rPr lang="sk-SK" sz="2000" dirty="0" smtClean="0"/>
              <a:t>-Človek je obrovská biochemická továreň a každú sekundu prebieha</a:t>
            </a:r>
          </a:p>
          <a:p>
            <a:r>
              <a:rPr lang="sk-SK" sz="2000" dirty="0" smtClean="0"/>
              <a:t>  centrálny biochemický cyklus - na ktorého konci je toxická aminokyselina –   </a:t>
            </a:r>
          </a:p>
          <a:p>
            <a:r>
              <a:rPr lang="sk-SK" sz="2800" b="1" dirty="0" smtClean="0">
                <a:solidFill>
                  <a:srgbClr val="0070C0"/>
                </a:solidFill>
              </a:rPr>
              <a:t>  Homocysteín  (Hcy)</a:t>
            </a:r>
          </a:p>
          <a:p>
            <a:endParaRPr lang="sk-SK" sz="2000" dirty="0" smtClean="0"/>
          </a:p>
          <a:p>
            <a:r>
              <a:rPr lang="sk-SK" sz="2000" dirty="0" smtClean="0"/>
              <a:t>-Tento prírodný zákon funguje nekompromisne...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hteck 5"/>
          <p:cNvSpPr/>
          <p:nvPr/>
        </p:nvSpPr>
        <p:spPr>
          <a:xfrm>
            <a:off x="228600" y="0"/>
            <a:ext cx="8686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000" dirty="0" smtClean="0"/>
              <a:t>Máme v rukách úžasný nástroj, ako pomôcť ľuďom.</a:t>
            </a:r>
          </a:p>
          <a:p>
            <a:endParaRPr lang="sk-SK" sz="2000" dirty="0" smtClean="0"/>
          </a:p>
          <a:p>
            <a:r>
              <a:rPr lang="sk-SK" sz="2000" dirty="0" smtClean="0"/>
              <a:t>Náš produkt   </a:t>
            </a:r>
            <a:r>
              <a:rPr lang="sk-SK" sz="2400" b="1" dirty="0" smtClean="0">
                <a:solidFill>
                  <a:srgbClr val="0070C0"/>
                </a:solidFill>
              </a:rPr>
              <a:t>ProArgi-9+   </a:t>
            </a:r>
            <a:r>
              <a:rPr lang="sk-SK" sz="2000" dirty="0" smtClean="0"/>
              <a:t>je jediný potravinový doplnok na svete, ktorý je          v knihe liekov  </a:t>
            </a:r>
            <a:r>
              <a:rPr lang="sk-SK" sz="2000" b="1" dirty="0" smtClean="0"/>
              <a:t>PDR  </a:t>
            </a:r>
            <a:r>
              <a:rPr lang="sk-SK" sz="2000" dirty="0" smtClean="0"/>
              <a:t>a je celosvetovo najkvalitnejší zdroj  L- Arginínu.</a:t>
            </a:r>
          </a:p>
          <a:p>
            <a:r>
              <a:rPr lang="sk-SK" sz="2000" dirty="0" smtClean="0"/>
              <a:t>Je zostavený na základe </a:t>
            </a:r>
            <a:r>
              <a:rPr lang="sk-SK" sz="2000" b="1" dirty="0" smtClean="0"/>
              <a:t>Nobelovej ceny </a:t>
            </a:r>
            <a:r>
              <a:rPr lang="sk-SK" sz="2000" dirty="0" smtClean="0"/>
              <a:t>za rok 1989                                                 Dr.Ignarra a jeho dvoch kolegov. </a:t>
            </a:r>
          </a:p>
        </p:txBody>
      </p:sp>
      <p:pic>
        <p:nvPicPr>
          <p:cNvPr id="7" name="Grafik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962150"/>
            <a:ext cx="4572001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Grafik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62150"/>
            <a:ext cx="32766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hteck 5"/>
          <p:cNvSpPr/>
          <p:nvPr/>
        </p:nvSpPr>
        <p:spPr>
          <a:xfrm>
            <a:off x="152400" y="0"/>
            <a:ext cx="88392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000" dirty="0" smtClean="0">
                <a:solidFill>
                  <a:srgbClr val="FF0000"/>
                </a:solidFill>
              </a:rPr>
              <a:t>                                                    </a:t>
            </a:r>
            <a:r>
              <a:rPr lang="sk-SK" sz="2800" b="1" dirty="0" smtClean="0">
                <a:solidFill>
                  <a:srgbClr val="0070C0"/>
                </a:solidFill>
              </a:rPr>
              <a:t>ProArgi-9+ </a:t>
            </a:r>
          </a:p>
          <a:p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smtClean="0">
                <a:solidFill>
                  <a:srgbClr val="FF0000"/>
                </a:solidFill>
              </a:rPr>
              <a:t>Tvorí v našom tele  </a:t>
            </a:r>
            <a:r>
              <a:rPr lang="sk-SK" sz="2400" b="1" dirty="0" smtClean="0">
                <a:solidFill>
                  <a:srgbClr val="FF0000"/>
                </a:solidFill>
              </a:rPr>
              <a:t>OXID DUSÍKA </a:t>
            </a:r>
            <a:r>
              <a:rPr lang="sk-SK" sz="2000" dirty="0" smtClean="0"/>
              <a:t>(NO- kysličník dusnatý)  a ten pôsobí proti:                                        </a:t>
            </a:r>
          </a:p>
          <a:p>
            <a:r>
              <a:rPr lang="sk-SK" sz="2000" dirty="0" smtClean="0">
                <a:solidFill>
                  <a:schemeClr val="accent1"/>
                </a:solidFill>
              </a:rPr>
              <a:t>KVO,      cukrovke,      erektilnej  dysfunkcii,                                                                     reumatickej artritíde,      rakovine,      vredom,                                                                     močovej inkontinencii,      infekciám,    alzheimerovej chorobe,                                     zápalovým ochoreniam,     rostrúsenej skleróze    atď...</a:t>
            </a:r>
          </a:p>
          <a:p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smtClean="0">
                <a:solidFill>
                  <a:srgbClr val="FF0000"/>
                </a:solidFill>
              </a:rPr>
              <a:t>a  metabolizuje </a:t>
            </a:r>
            <a:r>
              <a:rPr lang="sk-SK" sz="2400" b="1" dirty="0" smtClean="0">
                <a:solidFill>
                  <a:srgbClr val="FF0000"/>
                </a:solidFill>
              </a:rPr>
              <a:t>HOMOCYSTEÍN</a:t>
            </a:r>
            <a:r>
              <a:rPr lang="sk-SK" sz="2000" dirty="0" smtClean="0">
                <a:solidFill>
                  <a:srgbClr val="FF0000"/>
                </a:solidFill>
              </a:rPr>
              <a:t>  </a:t>
            </a:r>
            <a:r>
              <a:rPr lang="sk-SK" sz="2000" dirty="0" smtClean="0"/>
              <a:t>(Hcy)</a:t>
            </a:r>
          </a:p>
          <a:p>
            <a:endParaRPr lang="sk-SK" sz="2000" dirty="0" smtClean="0">
              <a:solidFill>
                <a:srgbClr val="FF0000"/>
              </a:solidFill>
            </a:endParaRPr>
          </a:p>
          <a:p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smtClean="0"/>
              <a:t>Poďme sa teda pozrieť, čo tieto dva pojmy</a:t>
            </a:r>
          </a:p>
          <a:p>
            <a:r>
              <a:rPr lang="sk-SK" sz="2000" dirty="0" smtClean="0">
                <a:solidFill>
                  <a:srgbClr val="FF0000"/>
                </a:solidFill>
              </a:rPr>
              <a:t>NO</a:t>
            </a:r>
            <a:r>
              <a:rPr lang="sk-SK" sz="2000" dirty="0" smtClean="0"/>
              <a:t>  a  </a:t>
            </a:r>
            <a:r>
              <a:rPr lang="sk-SK" sz="2000" dirty="0" smtClean="0">
                <a:solidFill>
                  <a:srgbClr val="FF0000"/>
                </a:solidFill>
              </a:rPr>
              <a:t>Hcy</a:t>
            </a:r>
            <a:r>
              <a:rPr lang="sk-SK" sz="2000" dirty="0" smtClean="0"/>
              <a:t>  znamenajú.</a:t>
            </a:r>
          </a:p>
          <a:p>
            <a:endParaRPr lang="de-LU" sz="2000" dirty="0"/>
          </a:p>
        </p:txBody>
      </p:sp>
      <p:pic>
        <p:nvPicPr>
          <p:cNvPr id="7" name="Grafik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72833" y="2506772"/>
            <a:ext cx="4171167" cy="263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extfeld 7"/>
          <p:cNvSpPr txBox="1"/>
          <p:nvPr/>
        </p:nvSpPr>
        <p:spPr>
          <a:xfrm>
            <a:off x="152400" y="209550"/>
            <a:ext cx="89916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>
                <a:solidFill>
                  <a:srgbClr val="FF0000"/>
                </a:solidFill>
              </a:rPr>
              <a:t>                                NO - oxid dusíka</a:t>
            </a:r>
          </a:p>
          <a:p>
            <a:endParaRPr lang="sk-SK" sz="2000" dirty="0" smtClean="0"/>
          </a:p>
          <a:p>
            <a:r>
              <a:rPr lang="sk-SK" sz="2000" dirty="0" smtClean="0"/>
              <a:t>Väčšina ľudí sa o svoj  KVS (kardiovaskulárny systém) moc nezaujíma, pokiaľ</a:t>
            </a:r>
          </a:p>
          <a:p>
            <a:r>
              <a:rPr lang="sk-SK" sz="2000" dirty="0" smtClean="0"/>
              <a:t>sa niečo nestane...</a:t>
            </a:r>
          </a:p>
          <a:p>
            <a:r>
              <a:rPr lang="sk-SK" sz="2000" dirty="0" smtClean="0"/>
              <a:t>Každá časť tela potrebuje k životu kyslík a živiny, ktoré im 24hod./D dodáva  náš KVS.</a:t>
            </a:r>
          </a:p>
          <a:p>
            <a:r>
              <a:rPr lang="sk-SK" sz="2000" dirty="0" smtClean="0"/>
              <a:t>NO  je pre zdravý KVS nepostrádateľný.</a:t>
            </a:r>
          </a:p>
          <a:p>
            <a:r>
              <a:rPr lang="sk-SK" sz="2000" dirty="0" smtClean="0"/>
              <a:t>Naše telo NO prirodzene produkuje do 20-25 r. života.</a:t>
            </a:r>
          </a:p>
          <a:p>
            <a:endParaRPr lang="sk-SK" sz="2000" dirty="0" smtClean="0"/>
          </a:p>
          <a:p>
            <a:r>
              <a:rPr lang="sk-SK" sz="2000" dirty="0" smtClean="0"/>
              <a:t>Potom sa ale produkcia NO začína znižovať a po 40-ke sa zníži na minimum.</a:t>
            </a:r>
          </a:p>
          <a:p>
            <a:r>
              <a:rPr lang="sk-SK" sz="2000" dirty="0" smtClean="0"/>
              <a:t>To spôsobuje v tele degeneratívne zmeny a stárnutie.</a:t>
            </a:r>
          </a:p>
          <a:p>
            <a:endParaRPr lang="de-LU" sz="2800" dirty="0">
              <a:solidFill>
                <a:srgbClr val="FF0000"/>
              </a:solidFill>
            </a:endParaRPr>
          </a:p>
        </p:txBody>
      </p:sp>
      <p:pic>
        <p:nvPicPr>
          <p:cNvPr id="9" name="Grafik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rafik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9550"/>
            <a:ext cx="2362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feld 6"/>
          <p:cNvSpPr txBox="1"/>
          <p:nvPr/>
        </p:nvSpPr>
        <p:spPr>
          <a:xfrm>
            <a:off x="2590800" y="742950"/>
            <a:ext cx="64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          </a:t>
            </a:r>
            <a:r>
              <a:rPr lang="sk-SK" sz="2000" b="1" dirty="0" smtClean="0">
                <a:solidFill>
                  <a:srgbClr val="0070C0"/>
                </a:solidFill>
              </a:rPr>
              <a:t>Náš  KVS  tvoria srdce, cievy, žily a  vlásočnice.</a:t>
            </a:r>
          </a:p>
          <a:p>
            <a:endParaRPr lang="sk-SK" sz="2000" dirty="0" smtClean="0"/>
          </a:p>
          <a:p>
            <a:r>
              <a:rPr lang="sk-SK" sz="2000" dirty="0" smtClean="0"/>
              <a:t>Ich dĺžka je vyše 160.000 km (4x okolo zemegule)  a krv</a:t>
            </a:r>
          </a:p>
          <a:p>
            <a:r>
              <a:rPr lang="sk-SK" sz="2000" dirty="0" smtClean="0"/>
              <a:t>prejde túto trasu asi 1x za minútu.</a:t>
            </a:r>
          </a:p>
          <a:p>
            <a:r>
              <a:rPr lang="sk-SK" sz="2000" dirty="0" smtClean="0"/>
              <a:t>Srdce urobí 100.000 úderov/D.</a:t>
            </a:r>
          </a:p>
          <a:p>
            <a:r>
              <a:rPr lang="sk-SK" sz="2000" dirty="0" smtClean="0"/>
              <a:t>Za 24hod. Prečerpá 7.600 l krvi</a:t>
            </a:r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de-LU" sz="2000" dirty="0"/>
          </a:p>
        </p:txBody>
      </p:sp>
      <p:sp>
        <p:nvSpPr>
          <p:cNvPr id="8" name="Textfeld 7"/>
          <p:cNvSpPr txBox="1"/>
          <p:nvPr/>
        </p:nvSpPr>
        <p:spPr>
          <a:xfrm>
            <a:off x="304800" y="310515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Pokiaľ je náš KVS –O.K. sme zdraví a telo dostáva kyslík a živiny.</a:t>
            </a:r>
          </a:p>
          <a:p>
            <a:r>
              <a:rPr lang="sk-SK" dirty="0" smtClean="0"/>
              <a:t>U miliónov ľudí to však tak nefunguje.</a:t>
            </a:r>
          </a:p>
          <a:p>
            <a:r>
              <a:rPr lang="sk-SK" dirty="0" smtClean="0"/>
              <a:t>Woody Allen raz povedal, že z tohoto sveta nikto neodchádza živý...</a:t>
            </a:r>
          </a:p>
          <a:p>
            <a:endParaRPr lang="sk-SK" dirty="0" smtClean="0"/>
          </a:p>
          <a:p>
            <a:r>
              <a:rPr lang="sk-SK" dirty="0" smtClean="0"/>
              <a:t>Štatistiky ukazujú, že onkologické a srdcovo-cievne ochorenia</a:t>
            </a:r>
          </a:p>
          <a:p>
            <a:r>
              <a:rPr lang="sk-SK" dirty="0" smtClean="0"/>
              <a:t>sú príčinou 75% úmrtí.</a:t>
            </a:r>
            <a:endParaRPr lang="de-LU" dirty="0"/>
          </a:p>
        </p:txBody>
      </p:sp>
      <p:pic>
        <p:nvPicPr>
          <p:cNvPr id="9" name="Grafik 8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13951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LU"/>
          </a:p>
        </p:txBody>
      </p:sp>
      <p:pic>
        <p:nvPicPr>
          <p:cNvPr id="3" name="Grafi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86600" y="0"/>
            <a:ext cx="1905000" cy="66675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extfeld 6"/>
          <p:cNvSpPr txBox="1"/>
          <p:nvPr/>
        </p:nvSpPr>
        <p:spPr>
          <a:xfrm>
            <a:off x="152400" y="209550"/>
            <a:ext cx="8763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                                          </a:t>
            </a:r>
            <a:r>
              <a:rPr lang="sk-SK" sz="2400" b="1" dirty="0" smtClean="0">
                <a:solidFill>
                  <a:srgbClr val="0070C0"/>
                </a:solidFill>
              </a:rPr>
              <a:t>Väčšine KVO môžeme zabrániť</a:t>
            </a:r>
          </a:p>
          <a:p>
            <a:endParaRPr lang="sk-SK" sz="2000" dirty="0" smtClean="0"/>
          </a:p>
          <a:p>
            <a:r>
              <a:rPr lang="sk-SK" sz="2000" dirty="0" smtClean="0"/>
              <a:t>Či sa jedná o: - vysoký krvný tlak (hypertenzia)</a:t>
            </a:r>
          </a:p>
          <a:p>
            <a:r>
              <a:rPr lang="sk-SK" sz="2000" dirty="0" smtClean="0"/>
              <a:t>                         - aterosklerózu</a:t>
            </a:r>
          </a:p>
          <a:p>
            <a:r>
              <a:rPr lang="sk-SK" sz="2000" dirty="0" smtClean="0"/>
              <a:t>                         - infarkt, mŕtvicu</a:t>
            </a:r>
          </a:p>
          <a:p>
            <a:r>
              <a:rPr lang="sk-SK" sz="2000" dirty="0" smtClean="0"/>
              <a:t>                         - cholesterol</a:t>
            </a:r>
          </a:p>
          <a:p>
            <a:r>
              <a:rPr lang="sk-SK" sz="2000" dirty="0" smtClean="0"/>
              <a:t>                         - krvný cukor</a:t>
            </a:r>
          </a:p>
          <a:p>
            <a:r>
              <a:rPr lang="sk-SK" sz="2000" dirty="0" smtClean="0"/>
              <a:t>                         - Hcy (Homocysteín)</a:t>
            </a:r>
          </a:p>
          <a:p>
            <a:r>
              <a:rPr lang="sk-SK" sz="2000" dirty="0" smtClean="0"/>
              <a:t>                         - nadváha</a:t>
            </a:r>
          </a:p>
          <a:p>
            <a:r>
              <a:rPr lang="sk-SK" sz="2000" dirty="0" smtClean="0"/>
              <a:t>                         - stres</a:t>
            </a:r>
          </a:p>
          <a:p>
            <a:r>
              <a:rPr lang="sk-SK" sz="2000" dirty="0" smtClean="0"/>
              <a:t>Výstielka zdravých tepien (endotel) je hladká ako teflón.</a:t>
            </a:r>
          </a:p>
          <a:p>
            <a:r>
              <a:rPr lang="sk-SK" sz="2000" dirty="0" smtClean="0"/>
              <a:t>Nezdravý endotel pripomína suchý zips, na ktorom                                                        sa zachycujú pláty a tie sa postupne zväčšujú.</a:t>
            </a:r>
          </a:p>
          <a:p>
            <a:endParaRPr lang="sk-SK" sz="2000" dirty="0" smtClean="0"/>
          </a:p>
          <a:p>
            <a:r>
              <a:rPr lang="sk-SK" sz="2400" b="1" dirty="0" smtClean="0">
                <a:solidFill>
                  <a:srgbClr val="0070C0"/>
                </a:solidFill>
              </a:rPr>
              <a:t>NO</a:t>
            </a:r>
            <a:r>
              <a:rPr lang="sk-SK" sz="2000" dirty="0" smtClean="0"/>
              <a:t> - čistí cievy od plátov</a:t>
            </a:r>
            <a:endParaRPr lang="de-LU" sz="2000" dirty="0"/>
          </a:p>
        </p:txBody>
      </p:sp>
      <p:pic>
        <p:nvPicPr>
          <p:cNvPr id="8" name="Grafik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3951" y="3634115"/>
            <a:ext cx="2430049" cy="150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1905</Words>
  <Application>Microsoft Office PowerPoint</Application>
  <PresentationFormat>Bildschirmpräsentation (16:9)</PresentationFormat>
  <Paragraphs>243</Paragraphs>
  <Slides>23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Office Theme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Jake Rothfels</dc:creator>
  <cp:lastModifiedBy>stefan richtarik</cp:lastModifiedBy>
  <cp:revision>94</cp:revision>
  <dcterms:created xsi:type="dcterms:W3CDTF">2015-10-09T01:39:18Z</dcterms:created>
  <dcterms:modified xsi:type="dcterms:W3CDTF">2017-03-22T09:16:30Z</dcterms:modified>
</cp:coreProperties>
</file>